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13"/>
  </p:notesMasterIdLst>
  <p:sldIdLst>
    <p:sldId id="260" r:id="rId5"/>
    <p:sldId id="261" r:id="rId6"/>
    <p:sldId id="262" r:id="rId7"/>
    <p:sldId id="263" r:id="rId8"/>
    <p:sldId id="264" r:id="rId9"/>
    <p:sldId id="265" r:id="rId10"/>
    <p:sldId id="266" r:id="rId11"/>
    <p:sldId id="267"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illa Wheal" userId="346764f5-9897-4706-8652-5e6e8b741e4a" providerId="ADAL" clId="{B6ED5CC8-69D6-4F4B-8BFD-F60ECCAB8B06}"/>
    <pc:docChg chg="delSld">
      <pc:chgData name="Camilla Wheal" userId="346764f5-9897-4706-8652-5e6e8b741e4a" providerId="ADAL" clId="{B6ED5CC8-69D6-4F4B-8BFD-F60ECCAB8B06}" dt="2024-04-17T08:32:39.959" v="3" actId="47"/>
      <pc:docMkLst>
        <pc:docMk/>
      </pc:docMkLst>
      <pc:sldChg chg="del">
        <pc:chgData name="Camilla Wheal" userId="346764f5-9897-4706-8652-5e6e8b741e4a" providerId="ADAL" clId="{B6ED5CC8-69D6-4F4B-8BFD-F60ECCAB8B06}" dt="2024-04-17T08:32:37.256" v="0" actId="47"/>
        <pc:sldMkLst>
          <pc:docMk/>
          <pc:sldMk cId="0" sldId="256"/>
        </pc:sldMkLst>
      </pc:sldChg>
      <pc:sldChg chg="del">
        <pc:chgData name="Camilla Wheal" userId="346764f5-9897-4706-8652-5e6e8b741e4a" providerId="ADAL" clId="{B6ED5CC8-69D6-4F4B-8BFD-F60ECCAB8B06}" dt="2024-04-17T08:32:38.270" v="1" actId="47"/>
        <pc:sldMkLst>
          <pc:docMk/>
          <pc:sldMk cId="0" sldId="257"/>
        </pc:sldMkLst>
      </pc:sldChg>
      <pc:sldChg chg="del">
        <pc:chgData name="Camilla Wheal" userId="346764f5-9897-4706-8652-5e6e8b741e4a" providerId="ADAL" clId="{B6ED5CC8-69D6-4F4B-8BFD-F60ECCAB8B06}" dt="2024-04-17T08:32:39.114" v="2" actId="47"/>
        <pc:sldMkLst>
          <pc:docMk/>
          <pc:sldMk cId="0" sldId="258"/>
        </pc:sldMkLst>
      </pc:sldChg>
      <pc:sldChg chg="del">
        <pc:chgData name="Camilla Wheal" userId="346764f5-9897-4706-8652-5e6e8b741e4a" providerId="ADAL" clId="{B6ED5CC8-69D6-4F4B-8BFD-F60ECCAB8B06}" dt="2024-04-17T08:32:39.959" v="3" actId="47"/>
        <pc:sldMkLst>
          <pc:docMk/>
          <pc:sldMk cId="0" sldId="259"/>
        </pc:sldMkLst>
      </pc:sldChg>
      <pc:sldMasterChg chg="delSldLayout">
        <pc:chgData name="Camilla Wheal" userId="346764f5-9897-4706-8652-5e6e8b741e4a" providerId="ADAL" clId="{B6ED5CC8-69D6-4F4B-8BFD-F60ECCAB8B06}" dt="2024-04-17T08:32:37.256" v="0" actId="47"/>
        <pc:sldMasterMkLst>
          <pc:docMk/>
          <pc:sldMasterMk cId="0" sldId="2147483659"/>
        </pc:sldMasterMkLst>
        <pc:sldLayoutChg chg="del">
          <pc:chgData name="Camilla Wheal" userId="346764f5-9897-4706-8652-5e6e8b741e4a" providerId="ADAL" clId="{B6ED5CC8-69D6-4F4B-8BFD-F60ECCAB8B06}" dt="2024-04-17T08:32:37.256" v="0" actId="47"/>
          <pc:sldLayoutMkLst>
            <pc:docMk/>
            <pc:sldMasterMk cId="0" sldId="2147483659"/>
            <pc:sldLayoutMk cId="0" sldId="214748364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cb36ae5d52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cb36ae5d52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cb2beaf71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cb2beaf71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cb2beaf71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cb2beaf71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cb2beaf71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cb2beaf71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cb2beaf71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cb2beaf71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cb2beaf714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cb2beaf714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cb36ae5d52_0_3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cb36ae5d52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ccd349504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ccd349504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onnectedkingston.uk/collections/cost-of-living-support" TargetMode="External"/><Relationship Id="rId3" Type="http://schemas.openxmlformats.org/officeDocument/2006/relationships/hyperlink" Target="https://connectedkingston.uk/collections/active-for-all" TargetMode="External"/><Relationship Id="rId7" Type="http://schemas.openxmlformats.org/officeDocument/2006/relationships/hyperlink" Target="https://connectedkingston.uk/collections/support-after-a-death"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connectedkingston.uk/collections/getting-by-online" TargetMode="External"/><Relationship Id="rId5" Type="http://schemas.openxmlformats.org/officeDocument/2006/relationships/hyperlink" Target="https://connectedkingston.uk/collections/carers" TargetMode="External"/><Relationship Id="rId4" Type="http://schemas.openxmlformats.org/officeDocument/2006/relationships/hyperlink" Target="https://connectedkingston.uk/collections/dementia-friendly"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onnectedkingston.uk/collections/active-for-al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connectedkingston.uk/collections/carer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connectedkingston.uk/collections/dementia-friendl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connectedkingston.uk/collections/cost-of-living-suppor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connectedkingston.uk/collections/help-with-foo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connectedkingston.uk/collections/getting-by-onlin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onnectedkingston.uk/collections/support-after-a-death"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p:nvPr/>
        </p:nvSpPr>
        <p:spPr>
          <a:xfrm>
            <a:off x="235734" y="850050"/>
            <a:ext cx="8732700" cy="4617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17"/>
          <p:cNvSpPr txBox="1"/>
          <p:nvPr/>
        </p:nvSpPr>
        <p:spPr>
          <a:xfrm>
            <a:off x="232934" y="239900"/>
            <a:ext cx="8827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b="1">
                <a:latin typeface="Calibri"/>
                <a:ea typeface="Calibri"/>
                <a:cs typeface="Calibri"/>
                <a:sym typeface="Calibri"/>
              </a:rPr>
              <a:t>Connected Kingston Collections </a:t>
            </a:r>
            <a:endParaRPr sz="2400" b="1">
              <a:latin typeface="Calibri"/>
              <a:ea typeface="Calibri"/>
              <a:cs typeface="Calibri"/>
              <a:sym typeface="Calibri"/>
            </a:endParaRPr>
          </a:p>
        </p:txBody>
      </p:sp>
      <p:sp>
        <p:nvSpPr>
          <p:cNvPr id="90" name="Google Shape;90;p17"/>
          <p:cNvSpPr txBox="1"/>
          <p:nvPr/>
        </p:nvSpPr>
        <p:spPr>
          <a:xfrm>
            <a:off x="235725" y="850050"/>
            <a:ext cx="8732700" cy="109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800">
                <a:latin typeface="Calibri"/>
                <a:ea typeface="Calibri"/>
                <a:cs typeface="Calibri"/>
                <a:sym typeface="Calibri"/>
              </a:rPr>
              <a:t>We’ve been working over the last 6 months with local partners to curate a series of new ‘collections’ on Connected Kingston. Collections are hand picked services and opportunities that we can pull together under a custom heading. </a:t>
            </a:r>
            <a:endParaRPr sz="1800">
              <a:latin typeface="Calibri"/>
              <a:ea typeface="Calibri"/>
              <a:cs typeface="Calibri"/>
              <a:sym typeface="Calibri"/>
            </a:endParaRPr>
          </a:p>
        </p:txBody>
      </p:sp>
      <p:sp>
        <p:nvSpPr>
          <p:cNvPr id="91" name="Google Shape;91;p17">
            <a:hlinkClick r:id="rId3"/>
          </p:cNvPr>
          <p:cNvSpPr/>
          <p:nvPr/>
        </p:nvSpPr>
        <p:spPr>
          <a:xfrm>
            <a:off x="836066" y="2098397"/>
            <a:ext cx="1116900" cy="1344300"/>
          </a:xfrm>
          <a:prstGeom prst="roundRect">
            <a:avLst>
              <a:gd name="adj" fmla="val 16667"/>
            </a:avLst>
          </a:prstGeom>
          <a:solidFill>
            <a:srgbClr val="F9BC02"/>
          </a:solidFill>
          <a:ln w="38100" cap="flat" cmpd="sng">
            <a:solidFill>
              <a:srgbClr val="FFFFFF"/>
            </a:solidFill>
            <a:prstDash val="solid"/>
            <a:round/>
            <a:headEnd type="none" w="sm" len="sm"/>
            <a:tailEnd type="none" w="sm" len="sm"/>
          </a:ln>
          <a:effectLst>
            <a:outerShdw blurRad="57150" dist="19050" dir="288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u="sng">
                <a:solidFill>
                  <a:srgbClr val="FFFFFF"/>
                </a:solidFill>
                <a:hlinkClick r:id="rId3">
                  <a:extLst>
                    <a:ext uri="{A12FA001-AC4F-418D-AE19-62706E023703}">
                      <ahyp:hlinkClr xmlns:ahyp="http://schemas.microsoft.com/office/drawing/2018/hyperlinkcolor" val="tx"/>
                    </a:ext>
                  </a:extLst>
                </a:hlinkClick>
              </a:rPr>
              <a:t>Active for All (inclusive sports)</a:t>
            </a:r>
            <a:endParaRPr sz="1200" b="1" u="sng">
              <a:solidFill>
                <a:srgbClr val="FFFFFF"/>
              </a:solidFill>
            </a:endParaRPr>
          </a:p>
        </p:txBody>
      </p:sp>
      <p:sp>
        <p:nvSpPr>
          <p:cNvPr id="92" name="Google Shape;92;p17"/>
          <p:cNvSpPr/>
          <p:nvPr/>
        </p:nvSpPr>
        <p:spPr>
          <a:xfrm>
            <a:off x="3285346" y="2098397"/>
            <a:ext cx="1116900" cy="1344300"/>
          </a:xfrm>
          <a:prstGeom prst="roundRect">
            <a:avLst>
              <a:gd name="adj" fmla="val 16667"/>
            </a:avLst>
          </a:prstGeom>
          <a:solidFill>
            <a:srgbClr val="394A6D"/>
          </a:solidFill>
          <a:ln w="38100" cap="flat" cmpd="sng">
            <a:solidFill>
              <a:srgbClr val="FFFFFF"/>
            </a:solidFill>
            <a:prstDash val="solid"/>
            <a:round/>
            <a:headEnd type="none" w="sm" len="sm"/>
            <a:tailEnd type="none" w="sm" len="sm"/>
          </a:ln>
          <a:effectLst>
            <a:outerShdw blurRad="57150" dist="19050" dir="288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u="sng">
                <a:solidFill>
                  <a:srgbClr val="FFFFFF"/>
                </a:solidFill>
                <a:hlinkClick r:id="rId4">
                  <a:extLst>
                    <a:ext uri="{A12FA001-AC4F-418D-AE19-62706E023703}">
                      <ahyp:hlinkClr xmlns:ahyp="http://schemas.microsoft.com/office/drawing/2018/hyperlinkcolor" val="tx"/>
                    </a:ext>
                  </a:extLst>
                </a:hlinkClick>
              </a:rPr>
              <a:t>Dementia Friendly</a:t>
            </a:r>
            <a:endParaRPr sz="1200" b="1" u="sng">
              <a:solidFill>
                <a:srgbClr val="FFFFFF"/>
              </a:solidFill>
            </a:endParaRPr>
          </a:p>
        </p:txBody>
      </p:sp>
      <p:sp>
        <p:nvSpPr>
          <p:cNvPr id="93" name="Google Shape;93;p17"/>
          <p:cNvSpPr/>
          <p:nvPr/>
        </p:nvSpPr>
        <p:spPr>
          <a:xfrm>
            <a:off x="2060706" y="2098397"/>
            <a:ext cx="1116900" cy="1344300"/>
          </a:xfrm>
          <a:prstGeom prst="roundRect">
            <a:avLst>
              <a:gd name="adj" fmla="val 16667"/>
            </a:avLst>
          </a:prstGeom>
          <a:solidFill>
            <a:srgbClr val="CC0000"/>
          </a:solidFill>
          <a:ln w="38100" cap="flat" cmpd="sng">
            <a:solidFill>
              <a:srgbClr val="FFFFFF"/>
            </a:solidFill>
            <a:prstDash val="solid"/>
            <a:round/>
            <a:headEnd type="none" w="sm" len="sm"/>
            <a:tailEnd type="none" w="sm" len="sm"/>
          </a:ln>
          <a:effectLst>
            <a:outerShdw blurRad="57150" dist="19050" dir="288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u="sng">
                <a:solidFill>
                  <a:srgbClr val="FFFFFF"/>
                </a:solidFill>
                <a:hlinkClick r:id="rId5">
                  <a:extLst>
                    <a:ext uri="{A12FA001-AC4F-418D-AE19-62706E023703}">
                      <ahyp:hlinkClr xmlns:ahyp="http://schemas.microsoft.com/office/drawing/2018/hyperlinkcolor" val="tx"/>
                    </a:ext>
                  </a:extLst>
                </a:hlinkClick>
              </a:rPr>
              <a:t>Carers Support</a:t>
            </a:r>
            <a:endParaRPr sz="1200" b="1" u="sng">
              <a:solidFill>
                <a:srgbClr val="FFFFFF"/>
              </a:solidFill>
            </a:endParaRPr>
          </a:p>
        </p:txBody>
      </p:sp>
      <p:sp>
        <p:nvSpPr>
          <p:cNvPr id="94" name="Google Shape;94;p17"/>
          <p:cNvSpPr/>
          <p:nvPr/>
        </p:nvSpPr>
        <p:spPr>
          <a:xfrm>
            <a:off x="5707367" y="2098401"/>
            <a:ext cx="1116900" cy="1344300"/>
          </a:xfrm>
          <a:prstGeom prst="roundRect">
            <a:avLst>
              <a:gd name="adj" fmla="val 16667"/>
            </a:avLst>
          </a:prstGeom>
          <a:solidFill>
            <a:srgbClr val="A64D79"/>
          </a:solidFill>
          <a:ln w="38100" cap="flat" cmpd="sng">
            <a:solidFill>
              <a:srgbClr val="FFFFFF"/>
            </a:solidFill>
            <a:prstDash val="solid"/>
            <a:round/>
            <a:headEnd type="none" w="sm" len="sm"/>
            <a:tailEnd type="none" w="sm" len="sm"/>
          </a:ln>
          <a:effectLst>
            <a:outerShdw blurRad="57150" dist="19050" dir="288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u="sng">
                <a:solidFill>
                  <a:schemeClr val="lt1"/>
                </a:solidFill>
                <a:hlinkClick r:id="rId6">
                  <a:extLst>
                    <a:ext uri="{A12FA001-AC4F-418D-AE19-62706E023703}">
                      <ahyp:hlinkClr xmlns:ahyp="http://schemas.microsoft.com/office/drawing/2018/hyperlinkcolor" val="tx"/>
                    </a:ext>
                  </a:extLst>
                </a:hlinkClick>
              </a:rPr>
              <a:t>Getting by Online</a:t>
            </a:r>
            <a:endParaRPr sz="1200" b="1" u="sng">
              <a:solidFill>
                <a:schemeClr val="lt1"/>
              </a:solidFill>
            </a:endParaRPr>
          </a:p>
        </p:txBody>
      </p:sp>
      <p:sp>
        <p:nvSpPr>
          <p:cNvPr id="95" name="Google Shape;95;p17"/>
          <p:cNvSpPr txBox="1"/>
          <p:nvPr/>
        </p:nvSpPr>
        <p:spPr>
          <a:xfrm>
            <a:off x="713825" y="3538400"/>
            <a:ext cx="13614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000">
                <a:solidFill>
                  <a:schemeClr val="dk2"/>
                </a:solidFill>
              </a:rPr>
              <a:t>In partnership with Inspire Sport</a:t>
            </a:r>
            <a:endParaRPr sz="1000">
              <a:solidFill>
                <a:schemeClr val="dk2"/>
              </a:solidFill>
            </a:endParaRPr>
          </a:p>
        </p:txBody>
      </p:sp>
      <p:sp>
        <p:nvSpPr>
          <p:cNvPr id="96" name="Google Shape;96;p17"/>
          <p:cNvSpPr txBox="1"/>
          <p:nvPr/>
        </p:nvSpPr>
        <p:spPr>
          <a:xfrm>
            <a:off x="1933025" y="3538400"/>
            <a:ext cx="13614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000">
                <a:solidFill>
                  <a:schemeClr val="dk2"/>
                </a:solidFill>
              </a:rPr>
              <a:t>In partnership with Kingston Carers Network</a:t>
            </a:r>
            <a:endParaRPr sz="1000">
              <a:solidFill>
                <a:schemeClr val="dk2"/>
              </a:solidFill>
            </a:endParaRPr>
          </a:p>
        </p:txBody>
      </p:sp>
      <p:sp>
        <p:nvSpPr>
          <p:cNvPr id="97" name="Google Shape;97;p17"/>
          <p:cNvSpPr txBox="1"/>
          <p:nvPr/>
        </p:nvSpPr>
        <p:spPr>
          <a:xfrm>
            <a:off x="3152225" y="3538400"/>
            <a:ext cx="13614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000">
                <a:solidFill>
                  <a:schemeClr val="dk2"/>
                </a:solidFill>
              </a:rPr>
              <a:t>In partnership with Alzheimer’s Society</a:t>
            </a:r>
            <a:endParaRPr sz="1000">
              <a:solidFill>
                <a:schemeClr val="dk2"/>
              </a:solidFill>
            </a:endParaRPr>
          </a:p>
        </p:txBody>
      </p:sp>
      <p:sp>
        <p:nvSpPr>
          <p:cNvPr id="98" name="Google Shape;98;p17"/>
          <p:cNvSpPr txBox="1"/>
          <p:nvPr/>
        </p:nvSpPr>
        <p:spPr>
          <a:xfrm>
            <a:off x="5590625" y="3538400"/>
            <a:ext cx="13614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000">
                <a:solidFill>
                  <a:schemeClr val="dk2"/>
                </a:solidFill>
              </a:rPr>
              <a:t>In partnership with Super Highways</a:t>
            </a:r>
            <a:endParaRPr sz="1000">
              <a:solidFill>
                <a:schemeClr val="dk2"/>
              </a:solidFill>
            </a:endParaRPr>
          </a:p>
        </p:txBody>
      </p:sp>
      <p:sp>
        <p:nvSpPr>
          <p:cNvPr id="99" name="Google Shape;99;p17">
            <a:hlinkClick r:id="rId3"/>
          </p:cNvPr>
          <p:cNvSpPr/>
          <p:nvPr/>
        </p:nvSpPr>
        <p:spPr>
          <a:xfrm>
            <a:off x="763350" y="4184900"/>
            <a:ext cx="7617300" cy="646500"/>
          </a:xfrm>
          <a:prstGeom prst="roundRect">
            <a:avLst>
              <a:gd name="adj" fmla="val 16667"/>
            </a:avLst>
          </a:prstGeom>
          <a:solidFill>
            <a:srgbClr val="3D85C6"/>
          </a:solidFill>
          <a:ln w="38100" cap="flat" cmpd="sng">
            <a:solidFill>
              <a:srgbClr val="FFFFFF"/>
            </a:solidFill>
            <a:prstDash val="solid"/>
            <a:round/>
            <a:headEnd type="none" w="sm" len="sm"/>
            <a:tailEnd type="none" w="sm" len="sm"/>
          </a:ln>
          <a:effectLst>
            <a:outerShdw blurRad="57150" dist="19050" dir="288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sz="1100" b="1">
                <a:solidFill>
                  <a:srgbClr val="FFFFFF"/>
                </a:solidFill>
              </a:rPr>
              <a:t>These collections and others like them also feed into the Adult Social Care care assessment referral forms, ensuring residents who need support but who may not be eligible for social care have easy, timely access to the community offer</a:t>
            </a:r>
            <a:endParaRPr sz="1100" b="1">
              <a:solidFill>
                <a:srgbClr val="FFFFFF"/>
              </a:solidFill>
            </a:endParaRPr>
          </a:p>
        </p:txBody>
      </p:sp>
      <p:sp>
        <p:nvSpPr>
          <p:cNvPr id="100" name="Google Shape;100;p17"/>
          <p:cNvSpPr/>
          <p:nvPr/>
        </p:nvSpPr>
        <p:spPr>
          <a:xfrm>
            <a:off x="6926567" y="2098401"/>
            <a:ext cx="1116900" cy="1344300"/>
          </a:xfrm>
          <a:prstGeom prst="roundRect">
            <a:avLst>
              <a:gd name="adj" fmla="val 16667"/>
            </a:avLst>
          </a:prstGeom>
          <a:solidFill>
            <a:schemeClr val="accent5"/>
          </a:solidFill>
          <a:ln w="38100" cap="flat" cmpd="sng">
            <a:solidFill>
              <a:srgbClr val="FFFFFF"/>
            </a:solidFill>
            <a:prstDash val="solid"/>
            <a:round/>
            <a:headEnd type="none" w="sm" len="sm"/>
            <a:tailEnd type="none" w="sm" len="sm"/>
          </a:ln>
          <a:effectLst>
            <a:outerShdw blurRad="57150" dist="19050" dir="288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u="sng">
                <a:solidFill>
                  <a:schemeClr val="lt1"/>
                </a:solidFill>
                <a:hlinkClick r:id="rId7">
                  <a:extLst>
                    <a:ext uri="{A12FA001-AC4F-418D-AE19-62706E023703}">
                      <ahyp:hlinkClr xmlns:ahyp="http://schemas.microsoft.com/office/drawing/2018/hyperlinkcolor" val="tx"/>
                    </a:ext>
                  </a:extLst>
                </a:hlinkClick>
              </a:rPr>
              <a:t>Support After a Death</a:t>
            </a:r>
            <a:endParaRPr sz="1200" b="1" u="sng">
              <a:solidFill>
                <a:schemeClr val="lt1"/>
              </a:solidFill>
            </a:endParaRPr>
          </a:p>
        </p:txBody>
      </p:sp>
      <p:sp>
        <p:nvSpPr>
          <p:cNvPr id="101" name="Google Shape;101;p17">
            <a:hlinkClick r:id="rId3"/>
          </p:cNvPr>
          <p:cNvSpPr/>
          <p:nvPr/>
        </p:nvSpPr>
        <p:spPr>
          <a:xfrm>
            <a:off x="4493677" y="2098401"/>
            <a:ext cx="1116900" cy="1344300"/>
          </a:xfrm>
          <a:prstGeom prst="roundRect">
            <a:avLst>
              <a:gd name="adj" fmla="val 16667"/>
            </a:avLst>
          </a:prstGeom>
          <a:solidFill>
            <a:srgbClr val="6AA84F"/>
          </a:solidFill>
          <a:ln w="38100" cap="flat" cmpd="sng">
            <a:solidFill>
              <a:srgbClr val="FFFFFF"/>
            </a:solidFill>
            <a:prstDash val="solid"/>
            <a:round/>
            <a:headEnd type="none" w="sm" len="sm"/>
            <a:tailEnd type="none" w="sm" len="sm"/>
          </a:ln>
          <a:effectLst>
            <a:outerShdw blurRad="57150" dist="19050" dir="288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u="sng">
                <a:solidFill>
                  <a:schemeClr val="lt1"/>
                </a:solidFill>
                <a:hlinkClick r:id="rId8">
                  <a:extLst>
                    <a:ext uri="{A12FA001-AC4F-418D-AE19-62706E023703}">
                      <ahyp:hlinkClr xmlns:ahyp="http://schemas.microsoft.com/office/drawing/2018/hyperlinkcolor" val="tx"/>
                    </a:ext>
                  </a:extLst>
                </a:hlinkClick>
              </a:rPr>
              <a:t>Cost of Living</a:t>
            </a:r>
            <a:endParaRPr sz="1200" b="1" u="sng">
              <a:solidFill>
                <a:schemeClr val="lt1"/>
              </a:solidFill>
            </a:endParaRPr>
          </a:p>
        </p:txBody>
      </p:sp>
      <p:sp>
        <p:nvSpPr>
          <p:cNvPr id="102" name="Google Shape;102;p17"/>
          <p:cNvSpPr txBox="1"/>
          <p:nvPr/>
        </p:nvSpPr>
        <p:spPr>
          <a:xfrm>
            <a:off x="6716975" y="3538400"/>
            <a:ext cx="15471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000">
                <a:solidFill>
                  <a:schemeClr val="dk2"/>
                </a:solidFill>
              </a:rPr>
              <a:t>In partnership with Kingston </a:t>
            </a:r>
            <a:endParaRPr sz="1000">
              <a:solidFill>
                <a:schemeClr val="dk2"/>
              </a:solidFill>
            </a:endParaRPr>
          </a:p>
          <a:p>
            <a:pPr marL="0" lvl="0" indent="0" algn="ctr" rtl="0">
              <a:spcBef>
                <a:spcPts val="0"/>
              </a:spcBef>
              <a:spcAft>
                <a:spcPts val="0"/>
              </a:spcAft>
              <a:buNone/>
            </a:pPr>
            <a:r>
              <a:rPr lang="en-GB" sz="1000">
                <a:solidFill>
                  <a:schemeClr val="dk2"/>
                </a:solidFill>
              </a:rPr>
              <a:t>Bereavement Service</a:t>
            </a:r>
            <a:endParaRPr sz="1000">
              <a:solidFill>
                <a:schemeClr val="dk2"/>
              </a:solidFill>
            </a:endParaRPr>
          </a:p>
        </p:txBody>
      </p:sp>
      <p:sp>
        <p:nvSpPr>
          <p:cNvPr id="103" name="Google Shape;103;p17"/>
          <p:cNvSpPr txBox="1"/>
          <p:nvPr/>
        </p:nvSpPr>
        <p:spPr>
          <a:xfrm>
            <a:off x="4371425" y="3538400"/>
            <a:ext cx="13614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000">
                <a:solidFill>
                  <a:schemeClr val="dk2"/>
                </a:solidFill>
              </a:rPr>
              <a:t>In partnership with CoL Working Group</a:t>
            </a:r>
            <a:endParaRPr sz="10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8"/>
          <p:cNvSpPr txBox="1"/>
          <p:nvPr/>
        </p:nvSpPr>
        <p:spPr>
          <a:xfrm>
            <a:off x="232934" y="239900"/>
            <a:ext cx="8827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b="1" u="sng">
                <a:solidFill>
                  <a:schemeClr val="hlink"/>
                </a:solidFill>
                <a:latin typeface="Calibri"/>
                <a:ea typeface="Calibri"/>
                <a:cs typeface="Calibri"/>
                <a:sym typeface="Calibri"/>
                <a:hlinkClick r:id="rId3"/>
              </a:rPr>
              <a:t>Active for all </a:t>
            </a:r>
            <a:endParaRPr sz="1600" b="1">
              <a:latin typeface="Calibri"/>
              <a:ea typeface="Calibri"/>
              <a:cs typeface="Calibri"/>
              <a:sym typeface="Calibri"/>
            </a:endParaRPr>
          </a:p>
        </p:txBody>
      </p:sp>
      <p:pic>
        <p:nvPicPr>
          <p:cNvPr id="109" name="Google Shape;109;p18"/>
          <p:cNvPicPr preferRelativeResize="0"/>
          <p:nvPr/>
        </p:nvPicPr>
        <p:blipFill>
          <a:blip r:embed="rId4">
            <a:alphaModFix/>
          </a:blip>
          <a:stretch>
            <a:fillRect/>
          </a:stretch>
        </p:blipFill>
        <p:spPr>
          <a:xfrm>
            <a:off x="152400" y="891347"/>
            <a:ext cx="8528038" cy="4044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9"/>
          <p:cNvSpPr txBox="1"/>
          <p:nvPr/>
        </p:nvSpPr>
        <p:spPr>
          <a:xfrm>
            <a:off x="232934" y="239900"/>
            <a:ext cx="8827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b="1" u="sng">
                <a:solidFill>
                  <a:schemeClr val="hlink"/>
                </a:solidFill>
                <a:latin typeface="Calibri"/>
                <a:ea typeface="Calibri"/>
                <a:cs typeface="Calibri"/>
                <a:sym typeface="Calibri"/>
                <a:hlinkClick r:id="rId3"/>
              </a:rPr>
              <a:t>Support for Carers</a:t>
            </a:r>
            <a:endParaRPr sz="2400" b="1">
              <a:latin typeface="Calibri"/>
              <a:ea typeface="Calibri"/>
              <a:cs typeface="Calibri"/>
              <a:sym typeface="Calibri"/>
            </a:endParaRPr>
          </a:p>
        </p:txBody>
      </p:sp>
      <p:pic>
        <p:nvPicPr>
          <p:cNvPr id="115" name="Google Shape;115;p19"/>
          <p:cNvPicPr preferRelativeResize="0"/>
          <p:nvPr/>
        </p:nvPicPr>
        <p:blipFill>
          <a:blip r:embed="rId4">
            <a:alphaModFix/>
          </a:blip>
          <a:stretch>
            <a:fillRect/>
          </a:stretch>
        </p:blipFill>
        <p:spPr>
          <a:xfrm>
            <a:off x="74825" y="794000"/>
            <a:ext cx="9069176" cy="4301361"/>
          </a:xfrm>
          <a:prstGeom prst="rect">
            <a:avLst/>
          </a:prstGeom>
          <a:no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0"/>
          <p:cNvSpPr txBox="1"/>
          <p:nvPr/>
        </p:nvSpPr>
        <p:spPr>
          <a:xfrm>
            <a:off x="232934" y="239900"/>
            <a:ext cx="8827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b="1" u="sng">
                <a:solidFill>
                  <a:schemeClr val="hlink"/>
                </a:solidFill>
                <a:latin typeface="Calibri"/>
                <a:ea typeface="Calibri"/>
                <a:cs typeface="Calibri"/>
                <a:sym typeface="Calibri"/>
                <a:hlinkClick r:id="rId3"/>
              </a:rPr>
              <a:t>Dementia Friendly</a:t>
            </a:r>
            <a:endParaRPr sz="2400" b="1">
              <a:latin typeface="Calibri"/>
              <a:ea typeface="Calibri"/>
              <a:cs typeface="Calibri"/>
              <a:sym typeface="Calibri"/>
            </a:endParaRPr>
          </a:p>
        </p:txBody>
      </p:sp>
      <p:pic>
        <p:nvPicPr>
          <p:cNvPr id="121" name="Google Shape;121;p20"/>
          <p:cNvPicPr preferRelativeResize="0"/>
          <p:nvPr/>
        </p:nvPicPr>
        <p:blipFill>
          <a:blip r:embed="rId4">
            <a:alphaModFix/>
          </a:blip>
          <a:stretch>
            <a:fillRect/>
          </a:stretch>
        </p:blipFill>
        <p:spPr>
          <a:xfrm>
            <a:off x="152400" y="946400"/>
            <a:ext cx="8528038" cy="4044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p:nvPr/>
        </p:nvSpPr>
        <p:spPr>
          <a:xfrm>
            <a:off x="232934" y="239900"/>
            <a:ext cx="8827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b="1" u="sng">
                <a:solidFill>
                  <a:schemeClr val="hlink"/>
                </a:solidFill>
                <a:latin typeface="Calibri"/>
                <a:ea typeface="Calibri"/>
                <a:cs typeface="Calibri"/>
                <a:sym typeface="Calibri"/>
                <a:hlinkClick r:id="rId3"/>
              </a:rPr>
              <a:t>Cost of Living</a:t>
            </a:r>
            <a:r>
              <a:rPr lang="en-GB" sz="2400" b="1">
                <a:latin typeface="Calibri"/>
                <a:ea typeface="Calibri"/>
                <a:cs typeface="Calibri"/>
                <a:sym typeface="Calibri"/>
              </a:rPr>
              <a:t> and </a:t>
            </a:r>
            <a:r>
              <a:rPr lang="en-GB" sz="2400" b="1" u="sng">
                <a:solidFill>
                  <a:schemeClr val="hlink"/>
                </a:solidFill>
                <a:latin typeface="Calibri"/>
                <a:ea typeface="Calibri"/>
                <a:cs typeface="Calibri"/>
                <a:sym typeface="Calibri"/>
                <a:hlinkClick r:id="rId4"/>
              </a:rPr>
              <a:t>Help with Food and Community Venues</a:t>
            </a:r>
            <a:endParaRPr sz="2400" b="1">
              <a:latin typeface="Calibri"/>
              <a:ea typeface="Calibri"/>
              <a:cs typeface="Calibri"/>
              <a:sym typeface="Calibri"/>
            </a:endParaRPr>
          </a:p>
        </p:txBody>
      </p:sp>
      <p:pic>
        <p:nvPicPr>
          <p:cNvPr id="127" name="Google Shape;127;p21"/>
          <p:cNvPicPr preferRelativeResize="0"/>
          <p:nvPr/>
        </p:nvPicPr>
        <p:blipFill>
          <a:blip r:embed="rId5">
            <a:alphaModFix/>
          </a:blip>
          <a:stretch>
            <a:fillRect/>
          </a:stretch>
        </p:blipFill>
        <p:spPr>
          <a:xfrm>
            <a:off x="152400" y="946400"/>
            <a:ext cx="8528038" cy="4044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2"/>
          <p:cNvPicPr preferRelativeResize="0"/>
          <p:nvPr/>
        </p:nvPicPr>
        <p:blipFill>
          <a:blip r:embed="rId3">
            <a:alphaModFix/>
          </a:blip>
          <a:stretch>
            <a:fillRect/>
          </a:stretch>
        </p:blipFill>
        <p:spPr>
          <a:xfrm>
            <a:off x="184250" y="970000"/>
            <a:ext cx="8665500" cy="3996900"/>
          </a:xfrm>
          <a:prstGeom prst="roundRect">
            <a:avLst>
              <a:gd name="adj" fmla="val 2246"/>
            </a:avLst>
          </a:prstGeom>
          <a:no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pic>
      <p:sp>
        <p:nvSpPr>
          <p:cNvPr id="133" name="Google Shape;133;p22"/>
          <p:cNvSpPr txBox="1"/>
          <p:nvPr/>
        </p:nvSpPr>
        <p:spPr>
          <a:xfrm>
            <a:off x="232934" y="239900"/>
            <a:ext cx="8827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b="1" u="sng">
                <a:solidFill>
                  <a:schemeClr val="hlink"/>
                </a:solidFill>
                <a:latin typeface="Calibri"/>
                <a:ea typeface="Calibri"/>
                <a:cs typeface="Calibri"/>
                <a:sym typeface="Calibri"/>
                <a:hlinkClick r:id="rId4"/>
              </a:rPr>
              <a:t>Getting by Online</a:t>
            </a:r>
            <a:endParaRPr sz="2400" b="1">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3"/>
          <p:cNvSpPr txBox="1"/>
          <p:nvPr/>
        </p:nvSpPr>
        <p:spPr>
          <a:xfrm>
            <a:off x="232934" y="239900"/>
            <a:ext cx="8827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b="1" u="sng">
                <a:solidFill>
                  <a:schemeClr val="hlink"/>
                </a:solidFill>
                <a:latin typeface="Calibri"/>
                <a:ea typeface="Calibri"/>
                <a:cs typeface="Calibri"/>
                <a:sym typeface="Calibri"/>
                <a:hlinkClick r:id="rId3"/>
              </a:rPr>
              <a:t>Support after a Death</a:t>
            </a:r>
            <a:endParaRPr sz="2400" b="1">
              <a:latin typeface="Calibri"/>
              <a:ea typeface="Calibri"/>
              <a:cs typeface="Calibri"/>
              <a:sym typeface="Calibri"/>
            </a:endParaRPr>
          </a:p>
        </p:txBody>
      </p:sp>
      <p:pic>
        <p:nvPicPr>
          <p:cNvPr id="139" name="Google Shape;139;p23"/>
          <p:cNvPicPr preferRelativeResize="0"/>
          <p:nvPr/>
        </p:nvPicPr>
        <p:blipFill>
          <a:blip r:embed="rId4">
            <a:alphaModFix/>
          </a:blip>
          <a:stretch>
            <a:fillRect/>
          </a:stretch>
        </p:blipFill>
        <p:spPr>
          <a:xfrm>
            <a:off x="286100" y="922800"/>
            <a:ext cx="8297650" cy="40446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4"/>
          <p:cNvSpPr/>
          <p:nvPr/>
        </p:nvSpPr>
        <p:spPr>
          <a:xfrm>
            <a:off x="5456138" y="2571750"/>
            <a:ext cx="2136600" cy="2136600"/>
          </a:xfrm>
          <a:prstGeom prst="ellipse">
            <a:avLst/>
          </a:prstGeom>
          <a:solidFill>
            <a:srgbClr val="F9BC02"/>
          </a:solidFill>
          <a:ln w="381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sz="1900" b="1">
                <a:solidFill>
                  <a:schemeClr val="lt1"/>
                </a:solidFill>
              </a:rPr>
              <a:t>Advanced Filtering</a:t>
            </a:r>
            <a:endParaRPr/>
          </a:p>
        </p:txBody>
      </p:sp>
      <p:sp>
        <p:nvSpPr>
          <p:cNvPr id="145" name="Google Shape;145;p24"/>
          <p:cNvSpPr txBox="1"/>
          <p:nvPr/>
        </p:nvSpPr>
        <p:spPr>
          <a:xfrm>
            <a:off x="232934" y="239900"/>
            <a:ext cx="8827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b="1">
                <a:latin typeface="Calibri"/>
                <a:ea typeface="Calibri"/>
                <a:cs typeface="Calibri"/>
                <a:sym typeface="Calibri"/>
              </a:rPr>
              <a:t>How Connected Kingston is changing!</a:t>
            </a:r>
            <a:endParaRPr sz="2400" b="1">
              <a:latin typeface="Calibri"/>
              <a:ea typeface="Calibri"/>
              <a:cs typeface="Calibri"/>
              <a:sym typeface="Calibri"/>
            </a:endParaRPr>
          </a:p>
        </p:txBody>
      </p:sp>
      <p:sp>
        <p:nvSpPr>
          <p:cNvPr id="146" name="Google Shape;146;p24"/>
          <p:cNvSpPr txBox="1"/>
          <p:nvPr/>
        </p:nvSpPr>
        <p:spPr>
          <a:xfrm>
            <a:off x="235725" y="850050"/>
            <a:ext cx="8732700" cy="141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800">
                <a:latin typeface="Calibri"/>
                <a:ea typeface="Calibri"/>
                <a:cs typeface="Calibri"/>
                <a:sym typeface="Calibri"/>
              </a:rPr>
              <a:t>Collections is just one of the ways that Connected Kingston has changed since its launch in 2018, and over the next few months we’ll be working with our developer, Ayup, to deliver further upgrades to the site to improve the way people in Kingston engage with what’s happening locally! </a:t>
            </a:r>
            <a:endParaRPr sz="1800">
              <a:latin typeface="Calibri"/>
              <a:ea typeface="Calibri"/>
              <a:cs typeface="Calibri"/>
              <a:sym typeface="Calibri"/>
            </a:endParaRPr>
          </a:p>
        </p:txBody>
      </p:sp>
      <p:sp>
        <p:nvSpPr>
          <p:cNvPr id="147" name="Google Shape;147;p24"/>
          <p:cNvSpPr/>
          <p:nvPr/>
        </p:nvSpPr>
        <p:spPr>
          <a:xfrm>
            <a:off x="3484788" y="2571750"/>
            <a:ext cx="2136600" cy="2136600"/>
          </a:xfrm>
          <a:prstGeom prst="ellipse">
            <a:avLst/>
          </a:prstGeom>
          <a:solidFill>
            <a:srgbClr val="6AA84F"/>
          </a:solidFill>
          <a:ln w="381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sz="1900" b="1">
                <a:solidFill>
                  <a:schemeClr val="lt1"/>
                </a:solidFill>
              </a:rPr>
              <a:t>Information Pages</a:t>
            </a:r>
            <a:endParaRPr/>
          </a:p>
        </p:txBody>
      </p:sp>
      <p:sp>
        <p:nvSpPr>
          <p:cNvPr id="148" name="Google Shape;148;p24"/>
          <p:cNvSpPr/>
          <p:nvPr/>
        </p:nvSpPr>
        <p:spPr>
          <a:xfrm>
            <a:off x="1551257" y="2571750"/>
            <a:ext cx="2136600" cy="2136600"/>
          </a:xfrm>
          <a:prstGeom prst="ellipse">
            <a:avLst/>
          </a:prstGeom>
          <a:solidFill>
            <a:srgbClr val="B5658E"/>
          </a:solidFill>
          <a:ln w="381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sz="1900" b="1">
                <a:solidFill>
                  <a:schemeClr val="lt1"/>
                </a:solidFill>
              </a:rPr>
              <a:t>Community Events</a:t>
            </a:r>
            <a:endParaRPr sz="1900" b="1">
              <a:solidFill>
                <a:schemeClr val="lt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6B36C1F9F0ED4380110010BD68DD27" ma:contentTypeVersion="17" ma:contentTypeDescription="Create a new document." ma:contentTypeScope="" ma:versionID="79b27da85d7c044a2cf835f276970b93">
  <xsd:schema xmlns:xsd="http://www.w3.org/2001/XMLSchema" xmlns:xs="http://www.w3.org/2001/XMLSchema" xmlns:p="http://schemas.microsoft.com/office/2006/metadata/properties" xmlns:ns2="4520aca0-c040-4e7c-8925-f9894a8c167f" xmlns:ns3="33e64dad-92f2-4c3d-b8e6-7f8c8a2530d4" targetNamespace="http://schemas.microsoft.com/office/2006/metadata/properties" ma:root="true" ma:fieldsID="48f7db64387bfc0ac519599915325323" ns2:_="" ns3:_="">
    <xsd:import namespace="4520aca0-c040-4e7c-8925-f9894a8c167f"/>
    <xsd:import namespace="33e64dad-92f2-4c3d-b8e6-7f8c8a2530d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ServiceLocatio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20aca0-c040-4e7c-8925-f9894a8c16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b6c5f2c2-09aa-4925-8f3e-4531c5e88ac3"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e64dad-92f2-4c3d-b8e6-7f8c8a2530d4"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deec0f8-0379-4878-bc47-59d5cde54f89}" ma:internalName="TaxCatchAll" ma:showField="CatchAllData" ma:web="33e64dad-92f2-4c3d-b8e6-7f8c8a2530d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3e64dad-92f2-4c3d-b8e6-7f8c8a2530d4" xsi:nil="true"/>
    <lcf76f155ced4ddcb4097134ff3c332f xmlns="4520aca0-c040-4e7c-8925-f9894a8c167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6296088-8CA7-4CA8-B353-5784239A10AD}">
  <ds:schemaRefs>
    <ds:schemaRef ds:uri="http://schemas.microsoft.com/sharepoint/v3/contenttype/forms"/>
  </ds:schemaRefs>
</ds:datastoreItem>
</file>

<file path=customXml/itemProps2.xml><?xml version="1.0" encoding="utf-8"?>
<ds:datastoreItem xmlns:ds="http://schemas.openxmlformats.org/officeDocument/2006/customXml" ds:itemID="{EB3C7A84-532D-4F4C-BC5C-5BC3A5A5F4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20aca0-c040-4e7c-8925-f9894a8c167f"/>
    <ds:schemaRef ds:uri="33e64dad-92f2-4c3d-b8e6-7f8c8a2530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BE3696-E2FB-4D2C-9969-B38071E74FF4}">
  <ds:schemaRefs>
    <ds:schemaRef ds:uri="http://schemas.microsoft.com/office/2006/metadata/properties"/>
    <ds:schemaRef ds:uri="http://schemas.microsoft.com/office/infopath/2007/PartnerControls"/>
    <ds:schemaRef ds:uri="33e64dad-92f2-4c3d-b8e6-7f8c8a2530d4"/>
    <ds:schemaRef ds:uri="4520aca0-c040-4e7c-8925-f9894a8c167f"/>
  </ds:schemaRefs>
</ds:datastoreItem>
</file>

<file path=docProps/app.xml><?xml version="1.0" encoding="utf-8"?>
<Properties xmlns="http://schemas.openxmlformats.org/officeDocument/2006/extended-properties" xmlns:vt="http://schemas.openxmlformats.org/officeDocument/2006/docPropsVTypes">
  <TotalTime>0</TotalTime>
  <Words>229</Words>
  <Application>Microsoft Office PowerPoint</Application>
  <PresentationFormat>On-screen Show (16:9)</PresentationFormat>
  <Paragraphs>27</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Camilla Wheal</dc:creator>
  <cp:lastModifiedBy>Camilla Wheal</cp:lastModifiedBy>
  <cp:revision>1</cp:revision>
  <dcterms:modified xsi:type="dcterms:W3CDTF">2024-04-17T08:32:47Z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0x010100406B36C1F9F0ED4380110010BD68DD27</vt:lpwstr>
  </property>
</Properties>
</file>